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>
        <p:scale>
          <a:sx n="163" d="100"/>
          <a:sy n="163" d="100"/>
        </p:scale>
        <p:origin x="174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Current ratio</c:v>
                </c:pt>
              </c:strCache>
            </c:strRef>
          </c:tx>
          <c:spPr>
            <a:ln w="25400" cap="flat">
              <a:solidFill>
                <a:srgbClr val="21A366"/>
              </a:solidFill>
              <a:prstDash val="solid"/>
              <a:round/>
            </a:ln>
            <a:effectLst/>
          </c:spPr>
          <c:marker>
            <c:symbol val="circle"/>
            <c:size val="6"/>
            <c:spPr>
              <a:solidFill>
                <a:srgbClr val="21A366"/>
              </a:solidFill>
              <a:ln w="9525" cap="flat">
                <a:solidFill>
                  <a:srgbClr val="21A366"/>
                </a:solidFill>
                <a:prstDash val="solid"/>
                <a:round/>
              </a:ln>
              <a:effectLst/>
            </c:spPr>
          </c:marker>
          <c:cat>
            <c:strRef>
              <c:f>Sheet1!$A$2:$A$13</c:f>
              <c:strCache>
                <c:ptCount val="12"/>
                <c:pt idx="0">
                  <c:v>Fév</c:v>
                </c:pt>
                <c:pt idx="1">
                  <c:v>Mar</c:v>
                </c:pt>
                <c:pt idx="2">
                  <c:v>Avr</c:v>
                </c:pt>
                <c:pt idx="3">
                  <c:v>Mai</c:v>
                </c:pt>
                <c:pt idx="4">
                  <c:v>Juin</c:v>
                </c:pt>
                <c:pt idx="5">
                  <c:v>Juil</c:v>
                </c:pt>
                <c:pt idx="6">
                  <c:v>Aoû</c:v>
                </c:pt>
                <c:pt idx="7">
                  <c:v>Sep</c:v>
                </c:pt>
                <c:pt idx="8">
                  <c:v>Oct</c:v>
                </c:pt>
                <c:pt idx="9">
                  <c:v>Nov</c:v>
                </c:pt>
                <c:pt idx="10">
                  <c:v>Déc</c:v>
                </c:pt>
                <c:pt idx="11">
                  <c:v>Jan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1.3</c:v>
                </c:pt>
                <c:pt idx="1">
                  <c:v>1.4</c:v>
                </c:pt>
                <c:pt idx="2">
                  <c:v>1.35</c:v>
                </c:pt>
                <c:pt idx="3">
                  <c:v>1.5</c:v>
                </c:pt>
                <c:pt idx="4">
                  <c:v>1.55</c:v>
                </c:pt>
                <c:pt idx="5">
                  <c:v>1.6</c:v>
                </c:pt>
                <c:pt idx="6">
                  <c:v>1.52</c:v>
                </c:pt>
                <c:pt idx="7">
                  <c:v>1.58</c:v>
                </c:pt>
                <c:pt idx="8">
                  <c:v>1.62</c:v>
                </c:pt>
                <c:pt idx="9">
                  <c:v>1.65</c:v>
                </c:pt>
                <c:pt idx="10">
                  <c:v>1.7</c:v>
                </c:pt>
                <c:pt idx="11">
                  <c:v>1.7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FC6-42E7-8520-CEECC89F76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94734554"/>
        <c:axId val="2094734552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  <c:max val="2.2000000000000002"/>
          <c:min val="0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fr-FR"/>
  <c:roundedCorners val="1"/>
  <c:style val="2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Marge nette</c:v>
                </c:pt>
              </c:strCache>
            </c:strRef>
          </c:tx>
          <c:spPr>
            <a:solidFill>
              <a:srgbClr val="107C41"/>
            </a:solidFill>
            <a:effectLst/>
          </c:spPr>
          <c:invertIfNegative val="0"/>
          <c:cat>
            <c:strRef>
              <c:f>Sheet1!$A$2:$A$4</c:f>
              <c:strCache>
                <c:ptCount val="3"/>
                <c:pt idx="0">
                  <c:v>N-2</c:v>
                </c:pt>
                <c:pt idx="1">
                  <c:v>N-1</c:v>
                </c:pt>
                <c:pt idx="2">
                  <c:v>N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6.1</c:v>
                </c:pt>
                <c:pt idx="1">
                  <c:v>7.4</c:v>
                </c:pt>
                <c:pt idx="2">
                  <c:v>8.1999999999999993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CC6-4C94-9951-3AB184692C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94734554"/>
        <c:axId val="2094734552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lblOffset val="100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888888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6B7280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  <c:showDLblsOverMax val="1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15220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 d'ouverture. Remplacer la ligne « À personnaliser ».
[Sources]
- Logo Microsoft Excel (Wikimedia Commons) : https://commons.wikimedia.org/wiki/File:Microsoft_Office_Excel_(2019%E2%80%932025).svg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N/A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N/A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Introduction au “pourquoi”.
[Sources]
- Ratio analysis (définition générale) : https://www.investopedia.com/terms/r/ratioanalysis.asp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N/A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Saisie et contrôles. 
[Sources]
- Power Query dans Excel (import, transformation, refresh) : https://support.microsoft.com/en-us/office/about-power-query-in-excel-7104fbee-9e62-4cb9-a02e-5bfb1a6c536a
- Listes déroulantes / data validation : https://support.microsoft.com/en-us/office/create-a-drop-down-list-7693307a-59ef-400a-b769-c5402dce407b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Diapo de “moteur de calcul” (à adapter à vos définitions internes).
[Sources]
- Current ratio (définition/formule) : https://www.investopedia.com/terms/c/currentratio.asp
- Quick ratio (définition) : https://www.investopedia.com/terms/q/quickratio.asp
- Debt-to-Equity (définition/formule) : https://www.investopedia.com/terms/d/debtequityratio.asp
- Profit margin (définition) : https://www.investopedia.com/terms/p/profitmargin.asp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Maquette de dashboard. Remplacez les KPI/graphes par vos chiffres réels et/ou une capture du dashboard.
[Sources]
- Ratio analysis (définition générale) : https://www.investopedia.com/terms/r/ratioanalysis.asp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[Sources]
- N/A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Cette diapo explicite le “déroulement” d’utilisation en routine.
[Sources]
- Power Query (rafraîchissement) : https://support.microsoft.com/en-us/office/about-power-query-in-excel-7104fbee-9e62-4cb9-a02e-5bfb1a6c536a
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94760" cy="685800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1234440"/>
            <a:ext cx="30175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</a:t>
            </a:r>
            <a:endParaRPr lang="en-US" sz="4200" dirty="0"/>
          </a:p>
        </p:txBody>
      </p:sp>
      <p:sp>
        <p:nvSpPr>
          <p:cNvPr id="4" name="Text 2"/>
          <p:cNvSpPr/>
          <p:nvPr/>
        </p:nvSpPr>
        <p:spPr>
          <a:xfrm>
            <a:off x="594360" y="2057400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D1FAE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Présentation &amp; mode d’emploi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4297680" y="1417320"/>
            <a:ext cx="740664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piloter des indicateurs clés (ratios) à partir de vos données et générer un tableau de bord lisible et actionnable.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0839157" y="5686864"/>
            <a:ext cx="784274" cy="2121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Domo91</a:t>
            </a:r>
            <a:endParaRPr lang="en-US" sz="1200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C6EB5B-9D29-68E0-DD71-E605B5E30C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1539" y="3874476"/>
            <a:ext cx="1793631" cy="179363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Conclusion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À retenir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5577840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8191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Bénéfices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892808"/>
            <a:ext cx="512064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Vision synthétique (KPI) + détail traçable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Gains de temps (import/refresh)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Standardisation des définitions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Aide à la décision (seuils, alertes, tendances)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5102352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629400" y="158191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Prochaines étapes (suggestions)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9400" y="1892808"/>
            <a:ext cx="464515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Ajouter vos ratios spécifiques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Automatiser l’import (Power Query)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Ajouter des commentaires dans le dashboard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Définir un processus de validation et d’archivage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" y="3703320"/>
            <a:ext cx="10817352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3867912"/>
            <a:ext cx="10360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Personnalisation rapide (5 minutes)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178808"/>
            <a:ext cx="10360152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1) Remplacer les libellés (onglets, ratios)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2) Mettre votre logo + votre période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3) Adapter les seuils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4) Ajouter une capture réelle du dashboard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5) Supprimer les slides non pertinentes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Agenda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que couvre la présentation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914400" y="1417320"/>
            <a:ext cx="1078992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&amp; périmètre du tableur Ratio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du fichier (onglets) &amp; logique de flux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Saisie / import des données + contrôles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Calculs des ratios &amp; interprétation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bord (KPI + graphiques)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Bonnes pratiques : qualité, sécurité, versionning</a:t>
            </a:r>
            <a:endParaRPr lang="en-US" sz="1800" dirty="0"/>
          </a:p>
          <a:p>
            <a:pPr marL="228600" indent="-228600">
              <a:spcAft>
                <a:spcPts val="800"/>
              </a:spcAft>
              <a:buSzPct val="100000"/>
              <a:buChar char="•"/>
            </a:pPr>
            <a:r>
              <a:rPr lang="en-US" sz="18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opératoire (pas à pas) &amp; prochaines étapes</a:t>
            </a:r>
            <a:endParaRPr lang="en-US" sz="1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 &amp; périmètre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0972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Pourquoi un tableur « Ratio » ?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5577840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8191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892808"/>
            <a:ext cx="5120640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Centraliser les données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Calculer des ratios standardisés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Suivre des tendances (mensuel / trimestriel)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Alerter via seuils et mise en forme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Produire une synthèse (dashboard / export)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5102352" cy="23774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629400" y="158191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Périmètre (à adapter)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9400" y="1892808"/>
            <a:ext cx="4645152" cy="1691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Entités / BU couvertes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Période (12 mois glissants, année N, …)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Sources (ERP, compta, ventes, banque, …)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Niveau de détail (compte, produit, client, …)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" y="3977640"/>
            <a:ext cx="10817352" cy="20574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4142232"/>
            <a:ext cx="10360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Livrables typiques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453128"/>
            <a:ext cx="10360152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KPI (cartes) : liquidité, solvabilité, rentabilité, activité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Graphiques : tendances &amp; comparatifs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Onglet “Alertes” : incohérences à corriger avant diffusion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Export : PDF / PowerPoint (si besoin)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Structure du fichier (exemple)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04672"/>
            <a:ext cx="111556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 type du tableur « Ratio »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85800" y="1207008"/>
            <a:ext cx="111556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Astuce : remplacez les noms d’onglets ci-dessous par ceux de votre fichier.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228600" y="1874520"/>
            <a:ext cx="20574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20040" y="1920240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Paramètres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20040" y="2231136"/>
            <a:ext cx="187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périodes, seuils, options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2651760" y="1874520"/>
            <a:ext cx="20574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2743200" y="1920240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Référentiels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2743200" y="2231136"/>
            <a:ext cx="187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listes, mapping, tables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5074920" y="1874520"/>
            <a:ext cx="2057400" cy="777240"/>
          </a:xfrm>
          <a:prstGeom prst="rect">
            <a:avLst/>
          </a:prstGeom>
          <a:solidFill>
            <a:srgbClr val="E8F5E9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5166360" y="1920240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Saisie / Import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5166360" y="2231136"/>
            <a:ext cx="187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sources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7498080" y="1874520"/>
            <a:ext cx="20574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7589520" y="1920240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7589520" y="2231136"/>
            <a:ext cx="187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 &amp; agrégations</a:t>
            </a:r>
            <a:endParaRPr lang="en-US" sz="1000" dirty="0"/>
          </a:p>
        </p:txBody>
      </p:sp>
      <p:sp>
        <p:nvSpPr>
          <p:cNvPr id="20" name="Shape 18"/>
          <p:cNvSpPr/>
          <p:nvPr/>
        </p:nvSpPr>
        <p:spPr>
          <a:xfrm>
            <a:off x="9921240" y="1874520"/>
            <a:ext cx="2057400" cy="7772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10012680" y="1920240"/>
            <a:ext cx="18745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Dashboard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0012680" y="2231136"/>
            <a:ext cx="187452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KPI + graphiques</a:t>
            </a:r>
            <a:endParaRPr lang="en-US" sz="1000" dirty="0"/>
          </a:p>
        </p:txBody>
      </p:sp>
      <p:sp>
        <p:nvSpPr>
          <p:cNvPr id="23" name="Shape 21"/>
          <p:cNvSpPr/>
          <p:nvPr/>
        </p:nvSpPr>
        <p:spPr>
          <a:xfrm>
            <a:off x="2240280" y="2258568"/>
            <a:ext cx="0" cy="0"/>
          </a:xfrm>
          <a:prstGeom prst="line">
            <a:avLst/>
          </a:prstGeom>
          <a:noFill/>
          <a:ln w="25400">
            <a:solidFill>
              <a:srgbClr val="21A366"/>
            </a:solidFill>
            <a:prstDash val="solid"/>
            <a:headEnd type="none"/>
            <a:tailEnd type="triangle"/>
          </a:ln>
        </p:spPr>
      </p:sp>
      <p:sp>
        <p:nvSpPr>
          <p:cNvPr id="24" name="Shape 22"/>
          <p:cNvSpPr/>
          <p:nvPr/>
        </p:nvSpPr>
        <p:spPr>
          <a:xfrm>
            <a:off x="4663440" y="2258568"/>
            <a:ext cx="0" cy="0"/>
          </a:xfrm>
          <a:prstGeom prst="line">
            <a:avLst/>
          </a:prstGeom>
          <a:noFill/>
          <a:ln w="25400">
            <a:solidFill>
              <a:srgbClr val="21A366"/>
            </a:solidFill>
            <a:prstDash val="solid"/>
            <a:headEnd type="none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7086600" y="2258568"/>
            <a:ext cx="0" cy="0"/>
          </a:xfrm>
          <a:prstGeom prst="line">
            <a:avLst/>
          </a:prstGeom>
          <a:noFill/>
          <a:ln w="25400">
            <a:solidFill>
              <a:srgbClr val="21A366"/>
            </a:solidFill>
            <a:prstDash val="solid"/>
            <a:headEnd type="none"/>
            <a:tailEnd type="triangle"/>
          </a:ln>
        </p:spPr>
      </p:sp>
      <p:sp>
        <p:nvSpPr>
          <p:cNvPr id="26" name="Shape 24"/>
          <p:cNvSpPr/>
          <p:nvPr/>
        </p:nvSpPr>
        <p:spPr>
          <a:xfrm>
            <a:off x="9509760" y="2258568"/>
            <a:ext cx="0" cy="0"/>
          </a:xfrm>
          <a:prstGeom prst="line">
            <a:avLst/>
          </a:prstGeom>
          <a:noFill/>
          <a:ln w="25400">
            <a:solidFill>
              <a:srgbClr val="21A366"/>
            </a:solidFill>
            <a:prstDash val="solid"/>
            <a:headEnd type="none"/>
            <a:tailEnd type="triangle"/>
          </a:ln>
        </p:spPr>
      </p:sp>
      <p:sp>
        <p:nvSpPr>
          <p:cNvPr id="27" name="Shape 25"/>
          <p:cNvSpPr/>
          <p:nvPr/>
        </p:nvSpPr>
        <p:spPr>
          <a:xfrm>
            <a:off x="685800" y="3063240"/>
            <a:ext cx="5577840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914400" y="322783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Logique de flux (simple)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914400" y="3538728"/>
            <a:ext cx="5120640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1) Paramétrer la période et les seuils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2) Mettre à jour les référentiels (si besoin)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3) Saisir / importer les données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4) Actualiser les calculs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5) Lire le dashboard + exporter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400800" y="3063240"/>
            <a:ext cx="5102352" cy="32461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6629400" y="322783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Garde-fous recommandés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629400" y="3538728"/>
            <a:ext cx="4645152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Feuilles de saisie clairement identifiées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Calculs isolés (évite la casse)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Contrôles de cohérence (totaux, périodes, doublons)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Protection des feuilles sensibles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Saisie / import &amp; contrôles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des données propres → des ratios fiables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5577840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8191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Entrées attendues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892808"/>
            <a:ext cx="51206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Balance / comptes (si finance)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Ventes / achats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Trésorerie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Effectifs / production (si pertinent)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Format conseillé : tables Excel (Ctrl+T) + colonnes typées.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5102352" cy="214884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629400" y="158191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Contrôles à prévoir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9400" y="1892808"/>
            <a:ext cx="4645152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Listes déroulantes (référentiels)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Contrôle de période (mois/année)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Unicité (doublons)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Totaux attendus (reconciliation)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Alertes de valeurs aberrantes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" y="3794760"/>
            <a:ext cx="10817352" cy="22860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3959352"/>
            <a:ext cx="10360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Automatisation (optionnel)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270248"/>
            <a:ext cx="10360152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Import/ETL via Power Query (Get &amp; Transform)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Bouton “Actualiser tout” (TCD / requêtes)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Journal d’import (date, fichier source, volume, erreurs)</a:t>
            </a:r>
            <a:endParaRPr lang="en-US" sz="1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Calculs &amp; ratios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Ratios (exemples) : définitions et lecture rapide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5577840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8191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Liquidité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892808"/>
            <a:ext cx="512064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Current ratio = Actifs courants / Passifs courants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Quick ratio = Actifs liquides / Passifs courants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But : mesurer la capacité à payer le court terme.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5102352" cy="201168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629400" y="158191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Solvabilité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9400" y="1892808"/>
            <a:ext cx="464515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Debt/Equity = Dettes totales / Capitaux propres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But : mesurer l’effet de levier et la structure de financement.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" y="3611880"/>
            <a:ext cx="5577840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377647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Rentabilité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087368"/>
            <a:ext cx="512064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Marge nette = Résultat net / Chiffre d’affaires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(Option) Marge brute, EBIT, etc.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But : suivre la conversion du CA en profit.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6400800" y="3611880"/>
            <a:ext cx="5102352" cy="251460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629400" y="377647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Bonnes pratiques de calcul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629400" y="4087368"/>
            <a:ext cx="46451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Calculs sur tables structurées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Colonnes dédiées (pas de formules “au milieu”)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Arrondis cohérents + unités affichées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Seuils paramétrables (onglet Paramètres)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Tableau de bord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Vue synthétique : KPI + tendances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36118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1790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ratio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914400" y="1783080"/>
            <a:ext cx="31546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1,7</a:t>
            </a:r>
            <a:endParaRPr lang="en-US" sz="3000" dirty="0"/>
          </a:p>
        </p:txBody>
      </p:sp>
      <p:sp>
        <p:nvSpPr>
          <p:cNvPr id="10" name="Text 8"/>
          <p:cNvSpPr/>
          <p:nvPr/>
        </p:nvSpPr>
        <p:spPr>
          <a:xfrm>
            <a:off x="914400" y="224942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07C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Seuil : ≥ 1,2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480560" y="1417320"/>
            <a:ext cx="36118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4709160" y="151790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Debt/Equity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709160" y="1783080"/>
            <a:ext cx="31546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0,9</a:t>
            </a:r>
            <a:endParaRPr lang="en-US" sz="3000" dirty="0"/>
          </a:p>
        </p:txBody>
      </p:sp>
      <p:sp>
        <p:nvSpPr>
          <p:cNvPr id="14" name="Text 12"/>
          <p:cNvSpPr/>
          <p:nvPr/>
        </p:nvSpPr>
        <p:spPr>
          <a:xfrm>
            <a:off x="4709160" y="224942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07C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Seuil : ≤ 1,5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8275320" y="1417320"/>
            <a:ext cx="3611880" cy="1188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Text 14"/>
          <p:cNvSpPr/>
          <p:nvPr/>
        </p:nvSpPr>
        <p:spPr>
          <a:xfrm>
            <a:off x="8503920" y="151790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 nette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503920" y="1783080"/>
            <a:ext cx="3154680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8,2 %</a:t>
            </a:r>
            <a:endParaRPr lang="en-US" sz="3000" dirty="0"/>
          </a:p>
        </p:txBody>
      </p:sp>
      <p:sp>
        <p:nvSpPr>
          <p:cNvPr id="18" name="Text 16"/>
          <p:cNvSpPr/>
          <p:nvPr/>
        </p:nvSpPr>
        <p:spPr>
          <a:xfrm>
            <a:off x="8503920" y="2249424"/>
            <a:ext cx="315468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107C41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Objectif : ≥ 7 %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685800" y="2788920"/>
            <a:ext cx="5715000" cy="3337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914400" y="2907792"/>
            <a:ext cx="5257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Tendance – Current ratio (12 mois)</a:t>
            </a:r>
            <a:endParaRPr lang="en-US" sz="1200" dirty="0"/>
          </a:p>
        </p:txBody>
      </p:sp>
      <p:sp>
        <p:nvSpPr>
          <p:cNvPr id="21" name="Shape 19"/>
          <p:cNvSpPr/>
          <p:nvPr/>
        </p:nvSpPr>
        <p:spPr>
          <a:xfrm>
            <a:off x="6583680" y="2788920"/>
            <a:ext cx="4919472" cy="3337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2700" dist="10160" dir="27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6812280" y="2907792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Comparatif – Marge nette (%)</a:t>
            </a:r>
            <a:endParaRPr lang="en-US" sz="1200" dirty="0"/>
          </a:p>
        </p:txBody>
      </p:sp>
      <p:graphicFrame>
        <p:nvGraphicFramePr>
          <p:cNvPr id="23" name="Chart 0"/>
          <p:cNvGraphicFramePr/>
          <p:nvPr/>
        </p:nvGraphicFramePr>
        <p:xfrm>
          <a:off x="914400" y="3246120"/>
          <a:ext cx="5257800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4" name="Chart 1"/>
          <p:cNvGraphicFramePr/>
          <p:nvPr/>
        </p:nvGraphicFramePr>
        <p:xfrm>
          <a:off x="6812280" y="3246120"/>
          <a:ext cx="4462272" cy="2697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Qualité, sécurité &amp; maintenance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Réduire les erreurs et sécuriser la production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685800" y="1417320"/>
            <a:ext cx="5577840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914400" y="1581912"/>
            <a:ext cx="5120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Qualité des données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914400" y="1892808"/>
            <a:ext cx="5120640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Contrôles de cohérence (totaux, périodicité)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Gestion des valeurs manquantes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Référentiels versionnés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Journal des modifications (qui/quoi/quand)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0" y="1417320"/>
            <a:ext cx="5102352" cy="23317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629400" y="1581912"/>
            <a:ext cx="4645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Sécurisation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629400" y="1892808"/>
            <a:ext cx="4645152" cy="1645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Feuilles protégées (calculs, paramètres)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Cellules de saisie déverrouillées uniquement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Protection par mot de passe (si nécessaire)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Limiter macros / connexions aux seules sources autorisées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685800" y="3886200"/>
            <a:ext cx="10817352" cy="219456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914400" y="4050792"/>
            <a:ext cx="10360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Maintenance &amp; gouvernance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914400" y="4361688"/>
            <a:ext cx="10360152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Rythme : mise à jour mensuelle + revue des seuils trimestrielle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Responsable : propriétaire du modèle + relecteur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Archivage : une copie figée par période</a:t>
            </a:r>
            <a:endParaRPr lang="en-US" sz="1200" dirty="0"/>
          </a:p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Évolutions : backlog (nouveaux ratios, nouvelles sources, automatisations)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502920"/>
          </a:xfrm>
          <a:prstGeom prst="rect">
            <a:avLst/>
          </a:prstGeom>
          <a:solidFill>
            <a:srgbClr val="107C41"/>
          </a:solidFill>
          <a:ln w="12700">
            <a:solidFill>
              <a:srgbClr val="107C41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685800" y="128016"/>
            <a:ext cx="10972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 opératoire</a:t>
            </a:r>
            <a:endParaRPr lang="en-US" sz="1800" dirty="0"/>
          </a:p>
        </p:txBody>
      </p:sp>
      <p:sp>
        <p:nvSpPr>
          <p:cNvPr id="4" name="Shape 2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F3F4F6"/>
          </a:solidFill>
          <a:ln w="12700">
            <a:solidFill>
              <a:srgbClr val="F3F4F6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6620256"/>
            <a:ext cx="1097280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Tableur Ratio – Présentation</a:t>
            </a:r>
            <a:endParaRPr lang="en-US" sz="1000" dirty="0"/>
          </a:p>
        </p:txBody>
      </p:sp>
      <p:sp>
        <p:nvSpPr>
          <p:cNvPr id="6" name="Text 4"/>
          <p:cNvSpPr/>
          <p:nvPr/>
        </p:nvSpPr>
        <p:spPr>
          <a:xfrm>
            <a:off x="685800" y="822960"/>
            <a:ext cx="111556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Déroulement recommandé (mensuel)</a:t>
            </a:r>
            <a:endParaRPr lang="en-US" sz="2400" dirty="0"/>
          </a:p>
        </p:txBody>
      </p:sp>
      <p:sp>
        <p:nvSpPr>
          <p:cNvPr id="7" name="Text 5"/>
          <p:cNvSpPr/>
          <p:nvPr/>
        </p:nvSpPr>
        <p:spPr>
          <a:xfrm>
            <a:off x="685800" y="1481328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234440" y="148132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Préparer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246120" y="148132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Récupérer les exports (compta / ventes / trésorerie). Vérifier la période.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85800" y="2121408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85800" y="2267712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1234440" y="2267712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Importer / saisir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246120" y="2267712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Coller dans les tables de saisie ou actualiser Power Query.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85800" y="2907792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5800" y="3054096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1234440" y="3054096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Contrôler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3246120" y="3054096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Traiter les alertes (données manquantes, doublons, incohérences).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685800" y="3694176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85800" y="3840480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234440" y="3840480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Actualiser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3246120" y="3840480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Mettre à jour les calculs et les pivots / TCD (si utilisés).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685800" y="4480560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685800" y="4626864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1234440" y="4626864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Analyser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3246120" y="4626864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Lire les KPI, comparer aux seuils, commenter les écarts.</a:t>
            </a:r>
            <a:endParaRPr lang="en-US" sz="1200" dirty="0"/>
          </a:p>
        </p:txBody>
      </p:sp>
      <p:sp>
        <p:nvSpPr>
          <p:cNvPr id="26" name="Shape 24"/>
          <p:cNvSpPr/>
          <p:nvPr/>
        </p:nvSpPr>
        <p:spPr>
          <a:xfrm>
            <a:off x="685800" y="5266944"/>
            <a:ext cx="10881360" cy="0"/>
          </a:xfrm>
          <a:prstGeom prst="line">
            <a:avLst/>
          </a:prstGeom>
          <a:noFill/>
          <a:ln w="12700">
            <a:solidFill>
              <a:srgbClr val="E5E7EB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85800" y="5413248"/>
            <a:ext cx="457200" cy="457200"/>
          </a:xfrm>
          <a:prstGeom prst="rect">
            <a:avLst/>
          </a:prstGeom>
          <a:solidFill>
            <a:srgbClr val="107C41"/>
          </a:solidFill>
          <a:ln>
            <a:solidFill>
              <a:srgbClr val="107C41"/>
            </a:solidFill>
          </a:ln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1234440" y="5413248"/>
            <a:ext cx="20116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Partager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246120" y="541324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Exporter la synthèse, archiver une version figée.</a:t>
            </a:r>
            <a:endParaRPr lang="en-US" sz="1200" dirty="0"/>
          </a:p>
        </p:txBody>
      </p:sp>
      <p:sp>
        <p:nvSpPr>
          <p:cNvPr id="30" name="Shape 28"/>
          <p:cNvSpPr/>
          <p:nvPr/>
        </p:nvSpPr>
        <p:spPr>
          <a:xfrm>
            <a:off x="685800" y="5989320"/>
            <a:ext cx="10817352" cy="502920"/>
          </a:xfrm>
          <a:prstGeom prst="rect">
            <a:avLst/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  <a:effectLst>
            <a:outerShdw blurRad="19050" dist="12700" dir="2700000" algn="bl" rotWithShape="0">
              <a:srgbClr val="000000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914400" y="6153912"/>
            <a:ext cx="10360152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914400" y="6464808"/>
            <a:ext cx="10360152" cy="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200" dirty="0">
                <a:solidFill>
                  <a:srgbClr val="1F293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Conservez une copie figée par période (archivage) pour garantir la traçabilité.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1456</Words>
  <Application>Microsoft Office PowerPoint</Application>
  <PresentationFormat>Grand écran</PresentationFormat>
  <Paragraphs>191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ChatGPT</dc:creator>
  <cp:lastModifiedBy>Michel JEANNOT</cp:lastModifiedBy>
  <cp:revision>2</cp:revision>
  <dcterms:created xsi:type="dcterms:W3CDTF">2026-02-24T12:43:44Z</dcterms:created>
  <dcterms:modified xsi:type="dcterms:W3CDTF">2026-02-24T14:19:06Z</dcterms:modified>
</cp:coreProperties>
</file>