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63" d="100"/>
          <a:sy n="163" d="100"/>
        </p:scale>
        <p:origin x="1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ratio</c:v>
                </c:pt>
              </c:strCache>
            </c:strRef>
          </c:tx>
          <c:spPr>
            <a:ln w="25400" cap="flat">
              <a:solidFill>
                <a:srgbClr val="21A366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1A366"/>
              </a:solidFill>
              <a:ln w="9525" cap="flat">
                <a:solidFill>
                  <a:srgbClr val="21A366"/>
                </a:solidFill>
                <a:prstDash val="solid"/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Fév</c:v>
                </c:pt>
                <c:pt idx="1">
                  <c:v>Mar</c:v>
                </c:pt>
                <c:pt idx="2">
                  <c:v>Avr</c:v>
                </c:pt>
                <c:pt idx="3">
                  <c:v>Mai</c:v>
                </c:pt>
                <c:pt idx="4">
                  <c:v>Juin</c:v>
                </c:pt>
                <c:pt idx="5">
                  <c:v>Juil</c:v>
                </c:pt>
                <c:pt idx="6">
                  <c:v>Aoû</c:v>
                </c:pt>
                <c:pt idx="7">
                  <c:v>Sep</c:v>
                </c:pt>
                <c:pt idx="8">
                  <c:v>Oct</c:v>
                </c:pt>
                <c:pt idx="9">
                  <c:v>Nov</c:v>
                </c:pt>
                <c:pt idx="10">
                  <c:v>Déc</c:v>
                </c:pt>
                <c:pt idx="11">
                  <c:v>Jan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1.3</c:v>
                </c:pt>
                <c:pt idx="1">
                  <c:v>1.4</c:v>
                </c:pt>
                <c:pt idx="2">
                  <c:v>1.35</c:v>
                </c:pt>
                <c:pt idx="3">
                  <c:v>1.5</c:v>
                </c:pt>
                <c:pt idx="4">
                  <c:v>1.55</c:v>
                </c:pt>
                <c:pt idx="5">
                  <c:v>1.6</c:v>
                </c:pt>
                <c:pt idx="6">
                  <c:v>1.52</c:v>
                </c:pt>
                <c:pt idx="7">
                  <c:v>1.58</c:v>
                </c:pt>
                <c:pt idx="8">
                  <c:v>1.62</c:v>
                </c:pt>
                <c:pt idx="9">
                  <c:v>1.65</c:v>
                </c:pt>
                <c:pt idx="10">
                  <c:v>1.7</c:v>
                </c:pt>
                <c:pt idx="11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C6-42E7-8520-CEECC89F7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.2000000000000002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Marge nette</c:v>
                </c:pt>
              </c:strCache>
            </c:strRef>
          </c:tx>
          <c:spPr>
            <a:solidFill>
              <a:srgbClr val="107C41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N-2</c:v>
                </c:pt>
                <c:pt idx="1">
                  <c:v>N-1</c:v>
                </c:pt>
                <c:pt idx="2">
                  <c:v>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6.1</c:v>
                </c:pt>
                <c:pt idx="1">
                  <c:v>7.4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C6-4C94-9951-3AB184692C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220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Diapo d'ouverture. Remplacer la ligne « À personnaliser ».
[Sources]
- Logo Microsoft Excel (Wikimedia Commons) : https://commons.wikimedia.org/wiki/File:Microsoft_Office_Excel_(2019%E2%80%932025).svg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N/A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N/A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 au “pourquoi”.
[Sources]
- Ratio analysis (définition générale) : https://www.investopedia.com/terms/r/ratioanalysis.asp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N/A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Saisie et contrôles. 
[Sources]
- Power Query dans Excel (import, transformation, refresh) : https://support.microsoft.com/en-us/office/about-power-query-in-excel-7104fbee-9e62-4cb9-a02e-5bfb1a6c536a
- Listes déroulantes / data validation : https://support.microsoft.com/en-us/office/create-a-drop-down-list-7693307a-59ef-400a-b769-c5402dce407b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Diapo de “moteur de calcul” (à adapter à vos définitions internes).
[Sources]
- Current ratio (définition/formule) : https://www.investopedia.com/terms/c/currentratio.asp
- Quick ratio (définition) : https://www.investopedia.com/terms/q/quickratio.asp
- Debt-to-Equity (définition/formule) : https://www.investopedia.com/terms/d/debtequityratio.asp
- Profit margin (définition) : https://www.investopedia.com/terms/p/profitmargin.asp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Maquette de dashboard. Remplacez les KPI/graphes par vos chiffres réels et/ou une capture du dashboard.
[Sources]
- Ratio analysis (définition générale) : https://www.investopedia.com/terms/r/ratioanalysis.asp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N/A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Cette diapo explicite le “déroulement” d’utilisation en routine.
[Sources]
- Power Query (rafraîchissement) : https://support.microsoft.com/en-us/office/about-power-query-in-excel-7104fbee-9e62-4cb9-a02e-5bfb1a6c536a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94760" cy="685800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23444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94360" y="205740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&amp; mode d’emploi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297680" y="1417320"/>
            <a:ext cx="7406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 : piloter des indicateurs clés (ratios) à partir de vos données et générer un tableau de bord lisible et actionnable.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0839157" y="5686864"/>
            <a:ext cx="784274" cy="2121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Domo91</a:t>
            </a:r>
            <a:endParaRPr lang="en-US" sz="120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EC6EB5B-9D29-68E0-DD71-E605B5E30C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1539" y="3874476"/>
            <a:ext cx="1793631" cy="17936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retenir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85800" y="1417320"/>
            <a:ext cx="5577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158191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Bénéfices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892808"/>
            <a:ext cx="51206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Vision synthétique (KPI) + détail traçable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Gains de temps (import/refresh)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Standardisation des définitions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Aide à la décision (seuils, alertes, tendances)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417320"/>
            <a:ext cx="5102352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629400" y="158191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Prochaines étapes (suggestions)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629400" y="1892808"/>
            <a:ext cx="4645152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Ajouter vos ratios spécifiques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Automatiser l’import (Power Query)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Ajouter des commentaires dans le dashboard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Définir un processus de validation et d’archivage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5800" y="3703320"/>
            <a:ext cx="10817352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3867912"/>
            <a:ext cx="10360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Personnalisation rapide (5 minutes)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178808"/>
            <a:ext cx="10360152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Remplacer les libellés (onglets, ratios)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Mettre votre logo + votre période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Adapter les seuils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Ajouter une capture réelle du dashboard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5) Supprimer les slides non pertinentes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couvre la présentation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914400" y="1417320"/>
            <a:ext cx="1078992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Objectifs &amp; périmètre du tableur Ratio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du fichier (onglets) &amp; logique de flux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Saisie / import des données + contrôles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Calculs des ratios &amp; interprétation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Tableau de bord (KPI + graphiques)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Bonnes pratiques : qualité, sécurité, versionning</a:t>
            </a:r>
            <a:endParaRPr lang="en-US" sz="180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opératoire (pas à pas) &amp; prochaines étapes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Objectifs &amp; périmètre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un tableur « Ratio » ?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85800" y="1417320"/>
            <a:ext cx="55778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158191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892808"/>
            <a:ext cx="51206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Centraliser les données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Calculer des ratios standardisés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Suivre des tendances (mensuel / trimestriel)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Alerter via seuils et mise en forme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Produire une synthèse (dashboard / export)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417320"/>
            <a:ext cx="5102352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629400" y="158191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Périmètre (à adapter)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629400" y="1892808"/>
            <a:ext cx="4645152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Entités / BU couvertes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Période (12 mois glissants, année N, …)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Sources (ERP, compta, ventes, banque, …)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Niveau de détail (compte, produit, client, …)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5800" y="3977640"/>
            <a:ext cx="10817352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4142232"/>
            <a:ext cx="10360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Livrables typiques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453128"/>
            <a:ext cx="10360152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KPI (cartes) : liquidité, solvabilité, rentabilité, activité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Graphiques : tendances &amp; comparatifs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Onglet “Alertes” : incohérences à corriger avant diffusion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Export : PDF / PowerPoint (si besoin)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du fichier (exemple)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04672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type du tableur « Ratio »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85800" y="1207008"/>
            <a:ext cx="11155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Astuce : remplacez les noms d’onglets ci-dessous par ceux de votre fichier.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28600" y="1874520"/>
            <a:ext cx="20574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0040" y="1920240"/>
            <a:ext cx="1874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Paramètres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0040" y="2231136"/>
            <a:ext cx="1874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périodes, seuils, options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651760" y="1874520"/>
            <a:ext cx="20574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743200" y="1920240"/>
            <a:ext cx="1874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743200" y="2231136"/>
            <a:ext cx="1874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listes, mapping, tables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74920" y="1874520"/>
            <a:ext cx="2057400" cy="777240"/>
          </a:xfrm>
          <a:prstGeom prst="rect">
            <a:avLst/>
          </a:prstGeom>
          <a:solidFill>
            <a:srgbClr val="E8F5E9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166360" y="1920240"/>
            <a:ext cx="1874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Saisie / Import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166360" y="2231136"/>
            <a:ext cx="1874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données sources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498080" y="1874520"/>
            <a:ext cx="20574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589520" y="1920240"/>
            <a:ext cx="1874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589520" y="2231136"/>
            <a:ext cx="1874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ratios &amp; agrégations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9921240" y="1874520"/>
            <a:ext cx="20574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0012680" y="1920240"/>
            <a:ext cx="1874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012680" y="2231136"/>
            <a:ext cx="1874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+ graphiques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240280" y="2258568"/>
            <a:ext cx="0" cy="0"/>
          </a:xfrm>
          <a:prstGeom prst="line">
            <a:avLst/>
          </a:prstGeom>
          <a:noFill/>
          <a:ln w="25400">
            <a:solidFill>
              <a:srgbClr val="21A366"/>
            </a:solidFill>
            <a:prstDash val="solid"/>
            <a:headEnd type="none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4663440" y="2258568"/>
            <a:ext cx="0" cy="0"/>
          </a:xfrm>
          <a:prstGeom prst="line">
            <a:avLst/>
          </a:prstGeom>
          <a:noFill/>
          <a:ln w="25400">
            <a:solidFill>
              <a:srgbClr val="21A366"/>
            </a:solidFill>
            <a:prstDash val="solid"/>
            <a:headEnd type="none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7086600" y="2258568"/>
            <a:ext cx="0" cy="0"/>
          </a:xfrm>
          <a:prstGeom prst="line">
            <a:avLst/>
          </a:prstGeom>
          <a:noFill/>
          <a:ln w="25400">
            <a:solidFill>
              <a:srgbClr val="21A366"/>
            </a:solidFill>
            <a:prstDash val="solid"/>
            <a:headEnd type="none"/>
            <a:tailEnd type="triangle"/>
          </a:ln>
        </p:spPr>
      </p:sp>
      <p:sp>
        <p:nvSpPr>
          <p:cNvPr id="26" name="Shape 24"/>
          <p:cNvSpPr/>
          <p:nvPr/>
        </p:nvSpPr>
        <p:spPr>
          <a:xfrm>
            <a:off x="9509760" y="2258568"/>
            <a:ext cx="0" cy="0"/>
          </a:xfrm>
          <a:prstGeom prst="line">
            <a:avLst/>
          </a:prstGeom>
          <a:noFill/>
          <a:ln w="25400">
            <a:solidFill>
              <a:srgbClr val="21A366"/>
            </a:solidFill>
            <a:prstDash val="solid"/>
            <a:headEnd type="none"/>
            <a:tailEnd type="triangle"/>
          </a:ln>
        </p:spPr>
      </p:sp>
      <p:sp>
        <p:nvSpPr>
          <p:cNvPr id="27" name="Shape 25"/>
          <p:cNvSpPr/>
          <p:nvPr/>
        </p:nvSpPr>
        <p:spPr>
          <a:xfrm>
            <a:off x="685800" y="3063240"/>
            <a:ext cx="557784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914400" y="322783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Logique de flux (simple)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14400" y="3538728"/>
            <a:ext cx="51206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Paramétrer la période et les seuils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Mettre à jour les référentiels (si besoin)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Saisir / importer les données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Actualiser les calculs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5) Lire le dashboard + exporter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400800" y="3063240"/>
            <a:ext cx="5102352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629400" y="322783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Garde-fous recommandés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629400" y="3538728"/>
            <a:ext cx="4645152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Feuilles de saisie clairement identifiées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Calculs isolés (évite la casse)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Contrôles de cohérence (totaux, périodes, doublons)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Protection des feuilles sensibles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Saisie / import &amp; contrôles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 : des données propres → des ratios fiables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85800" y="1417320"/>
            <a:ext cx="557784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158191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Entrées attendues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892808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Balance / comptes (si finance)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Ventes / achats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Trésorerie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Effectifs / production (si pertinent)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conseillé : tables Excel (Ctrl+T) + colonnes typées.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417320"/>
            <a:ext cx="5102352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629400" y="158191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Contrôles à prévoir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629400" y="1892808"/>
            <a:ext cx="4645152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Listes déroulantes (référentiels)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Contrôle de période (mois/année)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Unicité (doublons)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Totaux attendus (reconciliation)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Alertes de valeurs aberrantes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5800" y="3794760"/>
            <a:ext cx="10817352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3959352"/>
            <a:ext cx="10360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Automatisation (optionnel)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270248"/>
            <a:ext cx="10360152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Import/ETL via Power Query (Get &amp; Transform)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Bouton “Actualiser tout” (TCD / requêtes)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Journal d’import (date, fichier source, volume, erreurs)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Calculs &amp; ratios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Ratios (exemples) : définitions et lecture rapide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85800" y="1417320"/>
            <a:ext cx="55778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158191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Liquidité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892808"/>
            <a:ext cx="512064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Current ratio = Actifs courants / Passifs courants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Quick ratio = Actifs liquides / Passifs courants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But : mesurer la capacité à payer le court terme.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417320"/>
            <a:ext cx="5102352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629400" y="158191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Solvabilité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629400" y="1892808"/>
            <a:ext cx="4645152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Debt/Equity = Dettes totales / Capitaux propres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But : mesurer l’effet de levier et la structure de financement.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5800" y="3611880"/>
            <a:ext cx="5577840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377647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Rentabilité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087368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Marge nette = Résultat net / Chiffre d’affaires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(Option) Marge brute, EBIT, etc.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But : suivre la conversion du CA en profit.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0" y="3611880"/>
            <a:ext cx="5102352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629400" y="377647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Bonnes pratiques de calcul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629400" y="4087368"/>
            <a:ext cx="46451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Calculs sur tables structurées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Colonnes dédiées (pas de formules “au milieu”)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Arrondis cohérents + unités affichées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Seuils paramétrables (onglet Paramètres)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Tableau de bord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synthétique : KPI + tendances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85800" y="1417320"/>
            <a:ext cx="36118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1517904"/>
            <a:ext cx="3154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ratio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783080"/>
            <a:ext cx="3154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1,7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14400" y="2249424"/>
            <a:ext cx="3154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7C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Seuil : ≥ 1,2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1417320"/>
            <a:ext cx="36118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09160" y="1517904"/>
            <a:ext cx="3154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Debt/Equity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09160" y="1783080"/>
            <a:ext cx="3154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0,9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709160" y="2249424"/>
            <a:ext cx="3154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7C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Seuil : ≤ 1,5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275320" y="1417320"/>
            <a:ext cx="36118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503920" y="1517904"/>
            <a:ext cx="3154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Marge nette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503920" y="1783080"/>
            <a:ext cx="3154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8,2 %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8503920" y="2249424"/>
            <a:ext cx="3154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7C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 : ≥ 7 %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85800" y="2788920"/>
            <a:ext cx="571500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914400" y="2907792"/>
            <a:ext cx="5257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Tendance – Current ratio (12 mois)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583680" y="2788920"/>
            <a:ext cx="4919472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2700" dist="1016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812280" y="2907792"/>
            <a:ext cx="4480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Comparatif – Marge nette (%)</a:t>
            </a:r>
            <a:endParaRPr lang="en-US" sz="1200" dirty="0"/>
          </a:p>
        </p:txBody>
      </p:sp>
      <p:graphicFrame>
        <p:nvGraphicFramePr>
          <p:cNvPr id="23" name="Chart 0"/>
          <p:cNvGraphicFramePr/>
          <p:nvPr/>
        </p:nvGraphicFramePr>
        <p:xfrm>
          <a:off x="914400" y="3246120"/>
          <a:ext cx="5257800" cy="2697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1"/>
          <p:cNvGraphicFramePr/>
          <p:nvPr/>
        </p:nvGraphicFramePr>
        <p:xfrm>
          <a:off x="6812280" y="3246120"/>
          <a:ext cx="4462272" cy="2697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Qualité, sécurité &amp; maintenance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Réduire les erreurs et sécuriser la production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685800" y="1417320"/>
            <a:ext cx="557784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1581912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Qualité des données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892808"/>
            <a:ext cx="51206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Contrôles de cohérence (totaux, périodicité)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Gestion des valeurs manquantes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Référentiels versionnés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Journal des modifications (qui/quoi/quand)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1417320"/>
            <a:ext cx="5102352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629400" y="1581912"/>
            <a:ext cx="4645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Sécurisation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629400" y="1892808"/>
            <a:ext cx="4645152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Feuilles protégées (calculs, paramètres)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Cellules de saisie déverrouillées uniquement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Protection par mot de passe (si nécessaire)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Limiter macros / connexions aux seules sources autorisées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5800" y="3886200"/>
            <a:ext cx="10817352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4050792"/>
            <a:ext cx="10360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&amp; gouvernance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361688"/>
            <a:ext cx="10360152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Rythme : mise à jour mensuelle + revue des seuils trimestrielle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Responsable : propriétaire du modèle + relecteur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Archivage : une copie figée par période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Évolutions : backlog (nouveaux ratios, nouvelles sources, automatisations)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07C41"/>
          </a:solidFill>
          <a:ln w="12700">
            <a:solidFill>
              <a:srgbClr val="107C4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28016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opératoire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6620256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Tableur Ratio – Présentation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822960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Déroulement recommandé (mensuel)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85800" y="1481328"/>
            <a:ext cx="457200" cy="457200"/>
          </a:xfrm>
          <a:prstGeom prst="rect">
            <a:avLst/>
          </a:prstGeom>
          <a:solidFill>
            <a:srgbClr val="107C41"/>
          </a:solidFill>
          <a:ln>
            <a:solidFill>
              <a:srgbClr val="107C4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34440" y="14813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46120" y="148132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Récupérer les exports (compta / ventes / trésorerie). Vérifier la période.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85800" y="2121408"/>
            <a:ext cx="108813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267712"/>
            <a:ext cx="457200" cy="457200"/>
          </a:xfrm>
          <a:prstGeom prst="rect">
            <a:avLst/>
          </a:prstGeom>
          <a:solidFill>
            <a:srgbClr val="107C41"/>
          </a:solidFill>
          <a:ln>
            <a:solidFill>
              <a:srgbClr val="107C4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234440" y="22677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Importer / saisir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46120" y="226771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Coller dans les tables de saisie ou actualiser Power Query.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85800" y="2907792"/>
            <a:ext cx="108813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3054096"/>
            <a:ext cx="457200" cy="457200"/>
          </a:xfrm>
          <a:prstGeom prst="rect">
            <a:avLst/>
          </a:prstGeom>
          <a:solidFill>
            <a:srgbClr val="107C41"/>
          </a:solidFill>
          <a:ln>
            <a:solidFill>
              <a:srgbClr val="107C4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234440" y="305409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46120" y="3054096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Traiter les alertes (données manquantes, doublons, incohérences).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85800" y="3694176"/>
            <a:ext cx="108813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3840480"/>
            <a:ext cx="457200" cy="457200"/>
          </a:xfrm>
          <a:prstGeom prst="rect">
            <a:avLst/>
          </a:prstGeom>
          <a:solidFill>
            <a:srgbClr val="107C41"/>
          </a:solidFill>
          <a:ln>
            <a:solidFill>
              <a:srgbClr val="107C4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34440" y="384048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Actualiser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24612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à jour les calculs et les pivots / TCD (si utilisés).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85800" y="4480560"/>
            <a:ext cx="108813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626864"/>
            <a:ext cx="457200" cy="457200"/>
          </a:xfrm>
          <a:prstGeom prst="rect">
            <a:avLst/>
          </a:prstGeom>
          <a:solidFill>
            <a:srgbClr val="107C41"/>
          </a:solidFill>
          <a:ln>
            <a:solidFill>
              <a:srgbClr val="107C4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234440" y="462686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Analyser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246120" y="462686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Lire les KPI, comparer aux seuils, commenter les écarts.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85800" y="5266944"/>
            <a:ext cx="108813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5800" y="5413248"/>
            <a:ext cx="457200" cy="457200"/>
          </a:xfrm>
          <a:prstGeom prst="rect">
            <a:avLst/>
          </a:prstGeom>
          <a:solidFill>
            <a:srgbClr val="107C41"/>
          </a:solidFill>
          <a:ln>
            <a:solidFill>
              <a:srgbClr val="107C41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234440" y="541324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Partager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3246120" y="541324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Exporter la synthèse, archiver une version figée.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85800" y="5989320"/>
            <a:ext cx="10817352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27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914400" y="6153912"/>
            <a:ext cx="10360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914400" y="6464808"/>
            <a:ext cx="10360152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Conservez une copie figée par période (archivage) pour garantir la traçabilité.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1456</Words>
  <Application>Microsoft Office PowerPoint</Application>
  <PresentationFormat>Grand écran</PresentationFormat>
  <Paragraphs>191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Michel JEANNOT</cp:lastModifiedBy>
  <cp:revision>2</cp:revision>
  <dcterms:created xsi:type="dcterms:W3CDTF">2026-02-24T12:43:44Z</dcterms:created>
  <dcterms:modified xsi:type="dcterms:W3CDTF">2026-02-24T14:19:06Z</dcterms:modified>
</cp:coreProperties>
</file>